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13716000" cx="2438717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1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f4db089bd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f4db089bd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1f4db089bd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f4db089bd2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f4db089bd2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1f4db089bd2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4e9c50297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g1f4e9c50297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c20a88589d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c20a88589d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2c20a88589d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20a88589d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c20a88589d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2c20a88589d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c20a88589d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c20a88589d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2c20a88589d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20a88589d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c20a88589d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2c20a88589d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861219" y="3595738"/>
            <a:ext cx="25129908" cy="8531688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7" name="Google Shape;8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>
            <a:off x="861219" y="3595738"/>
            <a:ext cx="25129908" cy="8531688"/>
          </a:xfrm>
          <a:prstGeom prst="roundRect">
            <a:avLst>
              <a:gd fmla="val 6683" name="adj"/>
            </a:avLst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29" name="Google Shape;29;p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1" name="Google Shape;3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/>
          <p:nvPr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/>
          <p:nvPr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2" name="Google Shape;4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4"/>
          <p:cNvSpPr txBox="1"/>
          <p:nvPr/>
        </p:nvSpPr>
        <p:spPr>
          <a:xfrm>
            <a:off x="6507275" y="12623800"/>
            <a:ext cx="11613600" cy="7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22">
                <a:solidFill>
                  <a:schemeClr val="accent1"/>
                </a:solidFill>
              </a:rPr>
              <a:t>slack: #vnext-beta-review #vnext-build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"/>
          <p:cNvSpPr txBox="1"/>
          <p:nvPr>
            <p:ph type="title"/>
          </p:nvPr>
        </p:nvSpPr>
        <p:spPr>
          <a:xfrm>
            <a:off x="1663917" y="3419477"/>
            <a:ext cx="21033938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" name="Google Shape;5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6" name="Google Shape;5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/>
          <p:nvPr>
            <p:ph type="title"/>
          </p:nvPr>
        </p:nvSpPr>
        <p:spPr>
          <a:xfrm>
            <a:off x="1663917" y="3419477"/>
            <a:ext cx="21033938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0" name="Google Shape;60;p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2" name="Google Shape;6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" type="body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2" type="body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8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9" name="Google Shape;6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 txBox="1"/>
          <p:nvPr>
            <p:ph type="title"/>
          </p:nvPr>
        </p:nvSpPr>
        <p:spPr>
          <a:xfrm>
            <a:off x="1679795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" type="body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73" name="Google Shape;73;p9"/>
          <p:cNvSpPr txBox="1"/>
          <p:nvPr>
            <p:ph idx="2" type="body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3" type="body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75" name="Google Shape;75;p9"/>
          <p:cNvSpPr txBox="1"/>
          <p:nvPr>
            <p:ph idx="4" type="body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8" name="Google Shape;7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3" name="Google Shape;8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b="1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/>
              <a:t>vNext</a:t>
            </a:r>
            <a:endParaRPr/>
          </a:p>
        </p:txBody>
      </p:sp>
      <p:sp>
        <p:nvSpPr>
          <p:cNvPr id="93" name="Google Shape;93;p12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200"/>
              <a:buNone/>
            </a:pPr>
            <a:r>
              <a:rPr lang="en-US" sz="5800"/>
              <a:t>Workstream Status</a:t>
            </a:r>
            <a:endParaRPr sz="5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200"/>
              <a:buFont typeface="Arial"/>
              <a:buNone/>
            </a:pPr>
            <a:r>
              <a:rPr lang="en-US" sz="5800"/>
              <a:t>March 2024</a:t>
            </a:r>
            <a:endParaRPr sz="5800"/>
          </a:p>
        </p:txBody>
      </p:sp>
      <p:sp>
        <p:nvSpPr>
          <p:cNvPr id="94" name="Google Shape;94;p1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vNext?</a:t>
            </a:r>
            <a:endParaRPr/>
          </a:p>
        </p:txBody>
      </p:sp>
      <p:sp>
        <p:nvSpPr>
          <p:cNvPr id="101" name="Google Shape;101;p13"/>
          <p:cNvSpPr txBox="1"/>
          <p:nvPr>
            <p:ph idx="1" type="body"/>
          </p:nvPr>
        </p:nvSpPr>
        <p:spPr>
          <a:xfrm>
            <a:off x="1676625" y="3447350"/>
            <a:ext cx="20547000" cy="83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533400" lvl="0" marL="457200" rtl="0" algn="l">
              <a:spcBef>
                <a:spcPts val="200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vNext is a new implementation of Mojaloop core service components.</a:t>
            </a:r>
            <a:endParaRPr/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Migration to TypeScript (from JavaScript)</a:t>
            </a:r>
            <a:endParaRPr/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Closely </a:t>
            </a:r>
            <a:r>
              <a:rPr lang="en-US"/>
              <a:t>following the Mojaloop reference architecture (closer alignment between code and the business domain)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533400" lvl="0" marL="457200" rtl="0" algn="l">
              <a:spcBef>
                <a:spcPts val="200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vNext is a “drop-in” evolution of the current product</a:t>
            </a:r>
            <a:endParaRPr/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Same underlying feature set (with some enhancements)</a:t>
            </a:r>
            <a:endParaRPr/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Same external APIs (Mojaloop API specifications)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3400" lvl="0" marL="457200" rtl="0" algn="l">
              <a:spcBef>
                <a:spcPts val="1000"/>
              </a:spcBef>
              <a:spcAft>
                <a:spcPts val="0"/>
              </a:spcAft>
              <a:buSzPts val="4800"/>
              <a:buChar char="•"/>
            </a:pPr>
            <a:r>
              <a:rPr lang="en-US" sz="4800"/>
              <a:t>We have to be duly diligent and minimise risk for our adopters; we are working on the core of a financial infrastructure product.</a:t>
            </a:r>
            <a:endParaRPr/>
          </a:p>
        </p:txBody>
      </p:sp>
      <p:sp>
        <p:nvSpPr>
          <p:cNvPr id="102" name="Google Shape;102;p13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vNext?</a:t>
            </a:r>
            <a:endParaRPr/>
          </a:p>
        </p:txBody>
      </p:sp>
      <p:sp>
        <p:nvSpPr>
          <p:cNvPr id="109" name="Google Shape;109;p14"/>
          <p:cNvSpPr txBox="1"/>
          <p:nvPr>
            <p:ph idx="1" type="body"/>
          </p:nvPr>
        </p:nvSpPr>
        <p:spPr>
          <a:xfrm>
            <a:off x="1676619" y="33464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3400" lvl="0" marL="457200" rtl="0" algn="l">
              <a:spcBef>
                <a:spcPts val="200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Evolution of our technology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469900" lvl="1" marL="914400" rtl="0" algn="l">
              <a:spcBef>
                <a:spcPts val="100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Architectural evolution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Business requirements change over time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Code complexity increases over time as new features are added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Potential optimisations appear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Shared understanding of the business and technical domains evolves over time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469900" lvl="1" marL="914400" rtl="0" algn="l">
              <a:spcBef>
                <a:spcPts val="100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Simplification of code structures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Less risk and cost in maintenance and extension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Easier to understand and reason about &gt;&gt; simpler and less risky to change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469900" lvl="1" marL="914400" rtl="0" algn="l">
              <a:spcBef>
                <a:spcPts val="100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Tool Evolution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“Better” tools become available e.g. TypeScript</a:t>
            </a:r>
            <a:endParaRPr/>
          </a:p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1" name="Google Shape;11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19269" y="1188150"/>
            <a:ext cx="6288474" cy="353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>
            <p:ph type="title"/>
          </p:nvPr>
        </p:nvSpPr>
        <p:spPr>
          <a:xfrm>
            <a:off x="1676625" y="730250"/>
            <a:ext cx="2103390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5866"/>
              <a:t>Progress Since Last Report</a:t>
            </a:r>
            <a:endParaRPr sz="5600"/>
          </a:p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1676638" y="2122250"/>
            <a:ext cx="21033900" cy="9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37150" lIns="91425" spcFirstLastPara="1" rIns="91425" wrap="square" tIns="45700">
            <a:spAutoFit/>
          </a:bodyPr>
          <a:lstStyle/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Beta a</a:t>
            </a:r>
            <a:r>
              <a:rPr lang="en-US" sz="4500"/>
              <a:t>ssessment framework finalised and shared with community.</a:t>
            </a:r>
            <a:endParaRPr sz="4500"/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Initial assessment completed and draft report document shared with community for comments (see #vnext-beta-review)</a:t>
            </a:r>
            <a:endParaRPr sz="45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Results are very promising!</a:t>
            </a:r>
            <a:endParaRPr sz="3600"/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Resulting work items added to GitHub backlog</a:t>
            </a:r>
            <a:endParaRPr sz="45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More to follow as our view of outstanding work </a:t>
            </a:r>
            <a:r>
              <a:rPr lang="en-US" sz="3600"/>
              <a:t>crystallizes</a:t>
            </a:r>
            <a:endParaRPr sz="3600"/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Workstream following established Mojaloop agile process towards incorporation in the official Mojaloop release</a:t>
            </a:r>
            <a:endParaRPr sz="45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Contributions coming from Thitsaworks, Interledger Foundation and MLF.</a:t>
            </a:r>
            <a:endParaRPr sz="36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Transition manager (Jane Stroucken/Julie Guetta) optimising the path to release inclusion</a:t>
            </a:r>
            <a:endParaRPr sz="36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No further MLF review process needed before release; replaced with established Mojaloop agile process. Workstream collaborating with Design Authority, Product Council and Technical Governing Board.</a:t>
            </a:r>
            <a:endParaRPr sz="3600"/>
          </a:p>
        </p:txBody>
      </p:sp>
      <p:sp>
        <p:nvSpPr>
          <p:cNvPr id="118" name="Google Shape;118;p1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 txBox="1"/>
          <p:nvPr>
            <p:ph type="title"/>
          </p:nvPr>
        </p:nvSpPr>
        <p:spPr>
          <a:xfrm>
            <a:off x="1676625" y="730250"/>
            <a:ext cx="2103390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5866"/>
              <a:t>Progress Since Last Report</a:t>
            </a:r>
            <a:endParaRPr sz="5600"/>
          </a:p>
        </p:txBody>
      </p:sp>
      <p:sp>
        <p:nvSpPr>
          <p:cNvPr id="124" name="Google Shape;124;p16"/>
          <p:cNvSpPr txBox="1"/>
          <p:nvPr>
            <p:ph idx="1" type="body"/>
          </p:nvPr>
        </p:nvSpPr>
        <p:spPr>
          <a:xfrm>
            <a:off x="1676638" y="2122250"/>
            <a:ext cx="21033900" cy="27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137150" lIns="91425" spcFirstLastPara="1" rIns="91425" wrap="square" tIns="45700">
            <a:spAutoFit/>
          </a:bodyPr>
          <a:lstStyle/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~ 40 Epics/stories completed this PI</a:t>
            </a:r>
            <a:endParaRPr sz="4500"/>
          </a:p>
          <a:p>
            <a:pPr indent="-450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500"/>
              <a:buChar char="•"/>
            </a:pPr>
            <a:r>
              <a:rPr lang="en-US" sz="3500"/>
              <a:t>Grateful thanks to all contributors!</a:t>
            </a:r>
            <a:endParaRPr sz="3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6" name="Google Shape;12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3775" y="7824200"/>
            <a:ext cx="5487000" cy="416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86550" y="4945325"/>
            <a:ext cx="4642075" cy="125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90838" y="5041200"/>
            <a:ext cx="5568500" cy="106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76625" y="4480685"/>
            <a:ext cx="5487000" cy="18177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Backlog - Focus Items</a:t>
            </a:r>
            <a:endParaRPr/>
          </a:p>
        </p:txBody>
      </p:sp>
      <p:sp>
        <p:nvSpPr>
          <p:cNvPr id="136" name="Google Shape;136;p17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Mojaloop Engineering Practices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End-to-end </a:t>
            </a:r>
            <a:r>
              <a:rPr lang="en-US"/>
              <a:t>test suites all passing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Setting up Mojaloop workflow steps and protections on all vNext GitHub repositories (CI pipelines)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Publish administrative API definitions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Increase documentation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Core clearing / ledger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Complete and test TigerBeetle integration</a:t>
            </a:r>
            <a:endParaRPr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Mission critical component! DA and TGB discussions ongoing</a:t>
            </a:r>
            <a:endParaRPr/>
          </a:p>
        </p:txBody>
      </p:sp>
      <p:sp>
        <p:nvSpPr>
          <p:cNvPr id="137" name="Google Shape;137;p17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Backlog</a:t>
            </a:r>
            <a:r>
              <a:rPr lang="en-US"/>
              <a:t> - Focus Items</a:t>
            </a:r>
            <a:endParaRPr/>
          </a:p>
        </p:txBody>
      </p:sp>
      <p:sp>
        <p:nvSpPr>
          <p:cNvPr id="144" name="Google Shape;144;p18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Full </a:t>
            </a:r>
            <a:r>
              <a:rPr lang="en-US"/>
              <a:t>Mojaloop API specification compliance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Use-case support, s</a:t>
            </a:r>
            <a:r>
              <a:rPr lang="en-US"/>
              <a:t>ame business scope as vNow (P2P, Payee initiated, PISP etc…)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Duplicate checks / idempotence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Error paths and edge-case support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Complete integration of s</a:t>
            </a:r>
            <a:r>
              <a:rPr lang="en-US"/>
              <a:t>ettlement functionality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Backlog</a:t>
            </a:r>
            <a:r>
              <a:rPr lang="en-US"/>
              <a:t> - Focus Items</a:t>
            </a:r>
            <a:endParaRPr/>
          </a:p>
        </p:txBody>
      </p:sp>
      <p:sp>
        <p:nvSpPr>
          <p:cNvPr id="152" name="Google Shape;152;p19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D</a:t>
            </a:r>
            <a:r>
              <a:rPr lang="en-US"/>
              <a:t>eployment pipeline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Release mechanism work in progress</a:t>
            </a:r>
            <a:endParaRPr/>
          </a:p>
          <a:p>
            <a:pPr indent="0" lvl="0" marL="45720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UI/UX completion / bug fixes</a:t>
            </a:r>
            <a:endParaRPr/>
          </a:p>
        </p:txBody>
      </p:sp>
      <p:sp>
        <p:nvSpPr>
          <p:cNvPr id="153" name="Google Shape;153;p19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60" name="Google Shape;160;p20"/>
          <p:cNvSpPr txBox="1"/>
          <p:nvPr>
            <p:ph idx="1" type="body"/>
          </p:nvPr>
        </p:nvSpPr>
        <p:spPr>
          <a:xfrm>
            <a:off x="1676619" y="33813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The vNext workstream is working flat </a:t>
            </a:r>
            <a:r>
              <a:rPr lang="en-US"/>
              <a:t>out to incorporate elements into official Mojaloop release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Clear milestones will be communicated soon!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Roadmap milestone updates are likely in the next few weeks as velocity settles and more backlog stories are estimated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Additional resources are actively being sought to shorten timelines. Please come and contribute!</a:t>
            </a:r>
            <a:endParaRPr/>
          </a:p>
          <a:p>
            <a:pPr indent="0" lvl="0" marL="0" rtl="0" algn="ctr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0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2" name="Google Shape;162;p20"/>
          <p:cNvPicPr preferRelativeResize="0"/>
          <p:nvPr/>
        </p:nvPicPr>
        <p:blipFill rotWithShape="1">
          <a:blip r:embed="rId3">
            <a:alphaModFix/>
          </a:blip>
          <a:srcRect b="16730" l="0" r="0" t="16563"/>
          <a:stretch/>
        </p:blipFill>
        <p:spPr>
          <a:xfrm>
            <a:off x="18070375" y="9892950"/>
            <a:ext cx="4226950" cy="28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